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70" r:id="rId3"/>
    <p:sldId id="258" r:id="rId4"/>
    <p:sldId id="281" r:id="rId5"/>
    <p:sldId id="280" r:id="rId6"/>
    <p:sldId id="283" r:id="rId7"/>
    <p:sldId id="273" r:id="rId8"/>
    <p:sldId id="282" r:id="rId9"/>
    <p:sldId id="284" r:id="rId10"/>
    <p:sldId id="259" r:id="rId11"/>
    <p:sldId id="260" r:id="rId12"/>
    <p:sldId id="271" r:id="rId13"/>
    <p:sldId id="285" r:id="rId14"/>
    <p:sldId id="286" r:id="rId15"/>
    <p:sldId id="261" r:id="rId16"/>
    <p:sldId id="287" r:id="rId17"/>
    <p:sldId id="262" r:id="rId18"/>
    <p:sldId id="291" r:id="rId19"/>
    <p:sldId id="292" r:id="rId20"/>
    <p:sldId id="278" r:id="rId21"/>
    <p:sldId id="277" r:id="rId22"/>
    <p:sldId id="279" r:id="rId23"/>
    <p:sldId id="263" r:id="rId24"/>
    <p:sldId id="264" r:id="rId25"/>
    <p:sldId id="290" r:id="rId26"/>
    <p:sldId id="274" r:id="rId27"/>
    <p:sldId id="275" r:id="rId28"/>
    <p:sldId id="289" r:id="rId29"/>
    <p:sldId id="266" r:id="rId30"/>
    <p:sldId id="267" r:id="rId31"/>
    <p:sldId id="268"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0032"/>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836"/>
    <p:restoredTop sz="94640"/>
  </p:normalViewPr>
  <p:slideViewPr>
    <p:cSldViewPr snapToGrid="0" snapToObjects="1" showGuides="1">
      <p:cViewPr varScale="1">
        <p:scale>
          <a:sx n="102" d="100"/>
          <a:sy n="102" d="100"/>
        </p:scale>
        <p:origin x="2192" y="168"/>
      </p:cViewPr>
      <p:guideLst>
        <p:guide orient="horz" pos="22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4E029D-4975-9049-A4B2-065531108780}" type="datetimeFigureOut">
              <a:rPr lang="en-US" smtClean="0"/>
              <a:t>9/13/21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0E3E56B-C3C4-8E4F-B314-D5C81CC34EEF}" type="slidenum">
              <a:rPr lang="en-US" smtClean="0"/>
              <a:t>‹#›</a:t>
            </a:fld>
            <a:endParaRPr lang="en-US"/>
          </a:p>
        </p:txBody>
      </p:sp>
    </p:spTree>
    <p:extLst>
      <p:ext uri="{BB962C8B-B14F-4D97-AF65-F5344CB8AC3E}">
        <p14:creationId xmlns:p14="http://schemas.microsoft.com/office/powerpoint/2010/main" val="427407859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5172927"/>
            <a:ext cx="9144000" cy="1685073"/>
          </a:xfrm>
        </p:spPr>
        <p:txBody>
          <a:bodyPr/>
          <a:lstStyle>
            <a:lvl1pPr>
              <a:defRPr>
                <a:solidFill>
                  <a:srgbClr val="FFFFFF"/>
                </a:solidFill>
              </a:defRPr>
            </a:lvl1pPr>
          </a:lstStyle>
          <a:p>
            <a:r>
              <a:rPr lang="en-US"/>
              <a:t>Click to edit Master title style</a:t>
            </a:r>
            <a:endParaRPr lang="en-US" dirty="0"/>
          </a:p>
        </p:txBody>
      </p:sp>
      <p:pic>
        <p:nvPicPr>
          <p:cNvPr id="3" name="Picture 2" descr="generic1-cover.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65228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secondary-foote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350" y="5874793"/>
            <a:ext cx="9201150" cy="1002925"/>
          </a:xfrm>
          <a:prstGeom prst="rect">
            <a:avLst/>
          </a:prstGeom>
        </p:spPr>
      </p:pic>
      <p:sp>
        <p:nvSpPr>
          <p:cNvPr id="2" name="Title 1"/>
          <p:cNvSpPr>
            <a:spLocks noGrp="1"/>
          </p:cNvSpPr>
          <p:nvPr>
            <p:ph type="title"/>
          </p:nvPr>
        </p:nvSpPr>
        <p:spPr/>
        <p:txBody>
          <a:bodyPr/>
          <a:lstStyle>
            <a:lvl1pPr>
              <a:defRPr>
                <a:solidFill>
                  <a:srgbClr val="6A0032"/>
                </a:solidFill>
              </a:defRPr>
            </a:lvl1pPr>
          </a:lstStyle>
          <a:p>
            <a:r>
              <a:rPr lang="en-US"/>
              <a:t>Click to edit Master title style</a:t>
            </a:r>
            <a:endParaRPr lang="en-US" dirty="0"/>
          </a:p>
        </p:txBody>
      </p:sp>
      <p:sp>
        <p:nvSpPr>
          <p:cNvPr id="3" name="Content Placeholder 2"/>
          <p:cNvSpPr>
            <a:spLocks noGrp="1"/>
          </p:cNvSpPr>
          <p:nvPr>
            <p:ph idx="1"/>
          </p:nvPr>
        </p:nvSpPr>
        <p:spPr>
          <a:xfrm>
            <a:off x="457200" y="1600200"/>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85950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4" name="Picture 3" descr="generic1-section.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Title 1"/>
          <p:cNvSpPr>
            <a:spLocks noGrp="1"/>
          </p:cNvSpPr>
          <p:nvPr>
            <p:ph type="title"/>
          </p:nvPr>
        </p:nvSpPr>
        <p:spPr>
          <a:xfrm>
            <a:off x="698500" y="1892300"/>
            <a:ext cx="7772400" cy="1362075"/>
          </a:xfrm>
        </p:spPr>
        <p:txBody>
          <a:bodyPr anchor="b" anchorCtr="0"/>
          <a:lstStyle>
            <a:lvl1pPr>
              <a:defRPr>
                <a:solidFill>
                  <a:srgbClr val="6A0032"/>
                </a:solidFill>
              </a:defRPr>
            </a:lvl1pPr>
          </a:lstStyle>
          <a:p>
            <a:r>
              <a:rPr lang="en-US"/>
              <a:t>Click to edit Master title style</a:t>
            </a:r>
            <a:endParaRPr lang="en-US" dirty="0"/>
          </a:p>
        </p:txBody>
      </p:sp>
      <p:sp>
        <p:nvSpPr>
          <p:cNvPr id="10" name="Title 1"/>
          <p:cNvSpPr txBox="1">
            <a:spLocks/>
          </p:cNvSpPr>
          <p:nvPr userDrawn="1"/>
        </p:nvSpPr>
        <p:spPr>
          <a:xfrm>
            <a:off x="698500" y="3267075"/>
            <a:ext cx="7772400" cy="1362075"/>
          </a:xfrm>
          <a:prstGeom prst="rect">
            <a:avLst/>
          </a:prstGeom>
        </p:spPr>
        <p:txBody>
          <a:bodyPr vert="horz" lIns="91440" tIns="45720" rIns="91440" bIns="45720" rtlCol="0" anchor="t" anchorCtr="0">
            <a:normAutofit/>
          </a:bodyPr>
          <a:lstStyle>
            <a:lvl1pPr algn="ctr" defTabSz="457200" rtl="0" eaLnBrk="1" latinLnBrk="0" hangingPunct="1">
              <a:spcBef>
                <a:spcPct val="0"/>
              </a:spcBef>
              <a:buNone/>
              <a:defRPr sz="4400" kern="1200">
                <a:solidFill>
                  <a:srgbClr val="6A0032"/>
                </a:solidFill>
                <a:latin typeface="+mj-lt"/>
                <a:ea typeface="+mj-ea"/>
                <a:cs typeface="+mj-cs"/>
              </a:defRPr>
            </a:lvl1pPr>
          </a:lstStyle>
          <a:p>
            <a:endParaRPr lang="en-US" sz="2000" dirty="0">
              <a:solidFill>
                <a:schemeClr val="tx1"/>
              </a:solidFill>
            </a:endParaRPr>
          </a:p>
        </p:txBody>
      </p:sp>
      <p:sp>
        <p:nvSpPr>
          <p:cNvPr id="3" name="Text Placeholder 2"/>
          <p:cNvSpPr>
            <a:spLocks noGrp="1"/>
          </p:cNvSpPr>
          <p:nvPr>
            <p:ph type="body" sz="quarter" idx="10"/>
          </p:nvPr>
        </p:nvSpPr>
        <p:spPr>
          <a:xfrm>
            <a:off x="698500" y="3267075"/>
            <a:ext cx="7772400" cy="1362075"/>
          </a:xfrm>
        </p:spPr>
        <p:txBody>
          <a:bodyPr anchor="t" anchorCtr="0">
            <a:normAutofit/>
          </a:bodyPr>
          <a:lstStyle>
            <a:lvl1pPr marL="0" indent="0" algn="ctr">
              <a:buNone/>
              <a:defRPr sz="2000"/>
            </a:lvl1pPr>
          </a:lstStyle>
          <a:p>
            <a:pPr lvl="0"/>
            <a:r>
              <a:rPr lang="en-US"/>
              <a:t>Click to edit Master text styles</a:t>
            </a:r>
          </a:p>
        </p:txBody>
      </p:sp>
    </p:spTree>
    <p:extLst>
      <p:ext uri="{BB962C8B-B14F-4D97-AF65-F5344CB8AC3E}">
        <p14:creationId xmlns:p14="http://schemas.microsoft.com/office/powerpoint/2010/main" val="422798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descr="secondary-foote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874672"/>
            <a:ext cx="9144000" cy="996696"/>
          </a:xfrm>
          <a:prstGeom prst="rect">
            <a:avLst/>
          </a:prstGeom>
        </p:spPr>
      </p:pic>
      <p:sp>
        <p:nvSpPr>
          <p:cNvPr id="2" name="Title 1"/>
          <p:cNvSpPr>
            <a:spLocks noGrp="1"/>
          </p:cNvSpPr>
          <p:nvPr>
            <p:ph type="title"/>
          </p:nvPr>
        </p:nvSpPr>
        <p:spPr/>
        <p:txBody>
          <a:bodyPr/>
          <a:lstStyle>
            <a:lvl1pPr>
              <a:defRPr>
                <a:solidFill>
                  <a:srgbClr val="6A003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44865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secondary-footer.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871370"/>
            <a:ext cx="9144000" cy="996696"/>
          </a:xfrm>
          <a:prstGeom prst="rect">
            <a:avLst/>
          </a:prstGeom>
        </p:spPr>
      </p:pic>
      <p:sp>
        <p:nvSpPr>
          <p:cNvPr id="2" name="Title 1"/>
          <p:cNvSpPr>
            <a:spLocks noGrp="1"/>
          </p:cNvSpPr>
          <p:nvPr>
            <p:ph type="title"/>
          </p:nvPr>
        </p:nvSpPr>
        <p:spPr/>
        <p:txBody>
          <a:bodyPr/>
          <a:lstStyle>
            <a:lvl1pPr>
              <a:defRPr>
                <a:solidFill>
                  <a:srgbClr val="6A0032"/>
                </a:solidFill>
              </a:defRPr>
            </a:lvl1pPr>
          </a:lstStyle>
          <a:p>
            <a:r>
              <a:rPr lang="en-US"/>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087297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FF1AA2-E424-AF48-BE0B-AA2CA13DBDC8}" type="datetimeFigureOut">
              <a:rPr lang="en-US" smtClean="0"/>
              <a:t>9/13/21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D96C1F-A62A-E649-96ED-1A90FB2BF938}" type="slidenum">
              <a:rPr lang="en-US" smtClean="0"/>
              <a:t>‹#›</a:t>
            </a:fld>
            <a:endParaRPr lang="en-US"/>
          </a:p>
        </p:txBody>
      </p:sp>
    </p:spTree>
    <p:extLst>
      <p:ext uri="{BB962C8B-B14F-4D97-AF65-F5344CB8AC3E}">
        <p14:creationId xmlns:p14="http://schemas.microsoft.com/office/powerpoint/2010/main" val="36984268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cmich.edu/ess/sai/StudentOrganizations/SBAC/Pages/default.aspx"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Student Government Association’s Student Budget Allocation Committee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6023" y="881871"/>
            <a:ext cx="5231954" cy="4026305"/>
          </a:xfrm>
          <a:prstGeom prst="rect">
            <a:avLst/>
          </a:prstGeom>
        </p:spPr>
      </p:pic>
    </p:spTree>
    <p:extLst>
      <p:ext uri="{BB962C8B-B14F-4D97-AF65-F5344CB8AC3E}">
        <p14:creationId xmlns:p14="http://schemas.microsoft.com/office/powerpoint/2010/main" val="158151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ctr">
              <a:buNone/>
            </a:pPr>
            <a:r>
              <a:rPr lang="en-US" dirty="0"/>
              <a:t>“The basic premise for funding is that organizations and their activities contribute to the educational, cultural, or recreational well being of all Central Michigan University students”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985457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Committee Makeup</a:t>
            </a:r>
          </a:p>
        </p:txBody>
      </p:sp>
      <p:sp>
        <p:nvSpPr>
          <p:cNvPr id="3" name="Content Placeholder 2"/>
          <p:cNvSpPr>
            <a:spLocks noGrp="1"/>
          </p:cNvSpPr>
          <p:nvPr>
            <p:ph idx="1"/>
          </p:nvPr>
        </p:nvSpPr>
        <p:spPr>
          <a:xfrm>
            <a:off x="1202323" y="1417638"/>
            <a:ext cx="8229600" cy="4525963"/>
          </a:xfrm>
        </p:spPr>
        <p:txBody>
          <a:bodyPr/>
          <a:lstStyle/>
          <a:p>
            <a:r>
              <a:rPr lang="en-US" dirty="0"/>
              <a:t>Consists of ten individuals</a:t>
            </a:r>
          </a:p>
          <a:p>
            <a:r>
              <a:rPr lang="en-US" dirty="0"/>
              <a:t>Members of SGA General Board occupy two seats</a:t>
            </a:r>
          </a:p>
          <a:p>
            <a:r>
              <a:rPr lang="en-US" dirty="0"/>
              <a:t>SGA Director of Internal Affairs occupies one seat</a:t>
            </a:r>
          </a:p>
          <a:p>
            <a:r>
              <a:rPr lang="en-US" dirty="0"/>
              <a:t>Members of RSOs occupy five seats</a:t>
            </a:r>
          </a:p>
          <a:p>
            <a:r>
              <a:rPr lang="en-US" dirty="0"/>
              <a:t>SGA Treasurer occupies one seat</a:t>
            </a:r>
          </a:p>
          <a:p>
            <a:r>
              <a:rPr lang="en-US" dirty="0"/>
              <a:t>Chairperson (TBA) occupies one seat</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2407689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the SBAC Process?</a:t>
            </a:r>
          </a:p>
        </p:txBody>
      </p:sp>
      <p:sp>
        <p:nvSpPr>
          <p:cNvPr id="3" name="Content Placeholder 2"/>
          <p:cNvSpPr>
            <a:spLocks noGrp="1"/>
          </p:cNvSpPr>
          <p:nvPr>
            <p:ph idx="1"/>
          </p:nvPr>
        </p:nvSpPr>
        <p:spPr/>
        <p:txBody>
          <a:bodyPr/>
          <a:lstStyle/>
          <a:p>
            <a:r>
              <a:rPr lang="en-US" dirty="0"/>
              <a:t>The SBAC process consists of the steps that an RSO takes to apply for SBAC Funding for either a project, conference, or volunteerism service trip that they would like to attend.</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2076"/>
            <a:ext cx="1619328" cy="1246171"/>
          </a:xfrm>
          <a:prstGeom prst="rect">
            <a:avLst/>
          </a:prstGeom>
        </p:spPr>
      </p:pic>
    </p:spTree>
    <p:extLst>
      <p:ext uri="{BB962C8B-B14F-4D97-AF65-F5344CB8AC3E}">
        <p14:creationId xmlns:p14="http://schemas.microsoft.com/office/powerpoint/2010/main" val="1475842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Before applying, ask yourself</a:t>
            </a:r>
            <a:r>
              <a:rPr lang="is-IS" dirty="0"/>
              <a:t>…</a:t>
            </a:r>
            <a:endParaRPr lang="en-US" dirty="0"/>
          </a:p>
        </p:txBody>
      </p:sp>
      <p:sp>
        <p:nvSpPr>
          <p:cNvPr id="3" name="Content Placeholder 2"/>
          <p:cNvSpPr>
            <a:spLocks noGrp="1"/>
          </p:cNvSpPr>
          <p:nvPr>
            <p:ph idx="1"/>
          </p:nvPr>
        </p:nvSpPr>
        <p:spPr/>
        <p:txBody>
          <a:bodyPr/>
          <a:lstStyle/>
          <a:p>
            <a:r>
              <a:rPr lang="en-US" dirty="0"/>
              <a:t>Is my RSO registered on Engage (as well as our SGA Rep)?</a:t>
            </a:r>
          </a:p>
          <a:p>
            <a:r>
              <a:rPr lang="en-US" dirty="0"/>
              <a:t>Is my RSO in ”good standing” with SGA?</a:t>
            </a:r>
          </a:p>
          <a:p>
            <a:pPr lvl="1"/>
            <a:r>
              <a:rPr lang="en-US" dirty="0"/>
              <a:t>If not, has my RSO been granted Hardship?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9"/>
            <a:ext cx="1198281" cy="922150"/>
          </a:xfrm>
          <a:prstGeom prst="rect">
            <a:avLst/>
          </a:prstGeom>
        </p:spPr>
      </p:pic>
    </p:spTree>
    <p:extLst>
      <p:ext uri="{BB962C8B-B14F-4D97-AF65-F5344CB8AC3E}">
        <p14:creationId xmlns:p14="http://schemas.microsoft.com/office/powerpoint/2010/main" val="2036756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8229600" cy="1143000"/>
          </a:xfrm>
        </p:spPr>
        <p:txBody>
          <a:bodyPr>
            <a:normAutofit fontScale="90000"/>
          </a:bodyPr>
          <a:lstStyle/>
          <a:p>
            <a:r>
              <a:rPr lang="en-US" dirty="0"/>
              <a:t>How to Register SGA Rep on Engage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29" y="274638"/>
            <a:ext cx="1338072" cy="1029727"/>
          </a:xfrm>
          <a:prstGeom prst="rect">
            <a:avLst/>
          </a:prstGeom>
        </p:spPr>
      </p:pic>
      <p:pic>
        <p:nvPicPr>
          <p:cNvPr id="5" name="Picture 4">
            <a:extLst>
              <a:ext uri="{FF2B5EF4-FFF2-40B4-BE49-F238E27FC236}">
                <a16:creationId xmlns:a16="http://schemas.microsoft.com/office/drawing/2014/main" id="{2F2D9F5E-FC3C-C140-8A82-998F2DA23666}"/>
              </a:ext>
            </a:extLst>
          </p:cNvPr>
          <p:cNvPicPr>
            <a:picLocks noChangeAspect="1"/>
          </p:cNvPicPr>
          <p:nvPr/>
        </p:nvPicPr>
        <p:blipFill>
          <a:blip r:embed="rId3"/>
          <a:stretch>
            <a:fillRect/>
          </a:stretch>
        </p:blipFill>
        <p:spPr>
          <a:xfrm>
            <a:off x="1243943" y="1304365"/>
            <a:ext cx="6939068" cy="4493273"/>
          </a:xfrm>
          <a:prstGeom prst="rect">
            <a:avLst/>
          </a:prstGeom>
        </p:spPr>
      </p:pic>
      <p:sp>
        <p:nvSpPr>
          <p:cNvPr id="6" name="Frame 5">
            <a:extLst>
              <a:ext uri="{FF2B5EF4-FFF2-40B4-BE49-F238E27FC236}">
                <a16:creationId xmlns:a16="http://schemas.microsoft.com/office/drawing/2014/main" id="{663617F2-F688-BA4C-B6D9-017434811435}"/>
              </a:ext>
            </a:extLst>
          </p:cNvPr>
          <p:cNvSpPr/>
          <p:nvPr/>
        </p:nvSpPr>
        <p:spPr>
          <a:xfrm>
            <a:off x="1589776" y="4828572"/>
            <a:ext cx="1335640" cy="256854"/>
          </a:xfrm>
          <a:prstGeom prst="fram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schemeClr val="tx1"/>
              </a:solidFill>
            </a:endParaRPr>
          </a:p>
        </p:txBody>
      </p:sp>
      <p:sp>
        <p:nvSpPr>
          <p:cNvPr id="7" name="Down Arrow 6">
            <a:extLst>
              <a:ext uri="{FF2B5EF4-FFF2-40B4-BE49-F238E27FC236}">
                <a16:creationId xmlns:a16="http://schemas.microsoft.com/office/drawing/2014/main" id="{F5E606F8-60B6-2B41-B5A6-59EB99A767BD}"/>
              </a:ext>
            </a:extLst>
          </p:cNvPr>
          <p:cNvSpPr/>
          <p:nvPr/>
        </p:nvSpPr>
        <p:spPr>
          <a:xfrm rot="19365267">
            <a:off x="1050357" y="4276345"/>
            <a:ext cx="245809" cy="532103"/>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2248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4058" y="274638"/>
            <a:ext cx="7812741" cy="1143000"/>
          </a:xfrm>
        </p:spPr>
        <p:txBody>
          <a:bodyPr/>
          <a:lstStyle/>
          <a:p>
            <a:r>
              <a:rPr lang="en-US" dirty="0"/>
              <a:t>What is “good standing?”</a:t>
            </a:r>
          </a:p>
        </p:txBody>
      </p:sp>
      <p:sp>
        <p:nvSpPr>
          <p:cNvPr id="3" name="Content Placeholder 2"/>
          <p:cNvSpPr>
            <a:spLocks noGrp="1"/>
          </p:cNvSpPr>
          <p:nvPr>
            <p:ph idx="1"/>
          </p:nvPr>
        </p:nvSpPr>
        <p:spPr/>
        <p:txBody>
          <a:bodyPr>
            <a:normAutofit lnSpcReduction="10000"/>
          </a:bodyPr>
          <a:lstStyle/>
          <a:p>
            <a:r>
              <a:rPr lang="en-US" sz="2800" dirty="0"/>
              <a:t>Organizations that send a Representative to the SGA House of Representative meetings each week and join a committee will be considered in good standing with SGA depending on attendance.</a:t>
            </a:r>
          </a:p>
          <a:p>
            <a:r>
              <a:rPr lang="en-US" sz="2800" dirty="0"/>
              <a:t>If you aren’t in good standing, you can apply for Hardship – application should be on your RSO’s Engage portal under “Forms”</a:t>
            </a:r>
          </a:p>
          <a:p>
            <a:r>
              <a:rPr lang="en-US" sz="2800" dirty="0"/>
              <a:t>If you are not in ”good standing” or have not applied for/received Hardship, your RSO is ineligible to receive funds – attendance is key!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74639"/>
            <a:ext cx="1882588" cy="1448766"/>
          </a:xfrm>
          <a:prstGeom prst="rect">
            <a:avLst/>
          </a:prstGeom>
        </p:spPr>
      </p:pic>
    </p:spTree>
    <p:extLst>
      <p:ext uri="{BB962C8B-B14F-4D97-AF65-F5344CB8AC3E}">
        <p14:creationId xmlns:p14="http://schemas.microsoft.com/office/powerpoint/2010/main" val="127902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 I apply for funding?</a:t>
            </a:r>
          </a:p>
        </p:txBody>
      </p:sp>
      <p:sp>
        <p:nvSpPr>
          <p:cNvPr id="3" name="Content Placeholder 2"/>
          <p:cNvSpPr>
            <a:spLocks noGrp="1"/>
          </p:cNvSpPr>
          <p:nvPr>
            <p:ph idx="1"/>
          </p:nvPr>
        </p:nvSpPr>
        <p:spPr>
          <a:xfrm>
            <a:off x="1073649" y="1166018"/>
            <a:ext cx="8229600" cy="4525963"/>
          </a:xfrm>
        </p:spPr>
        <p:txBody>
          <a:bodyPr/>
          <a:lstStyle/>
          <a:p>
            <a:r>
              <a:rPr lang="en-US" dirty="0"/>
              <a:t>The SBAC application can be found under the “Forms” tab of your RSO’s Engage portal or on the SBAC website.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506071" cy="1159013"/>
          </a:xfrm>
          <a:prstGeom prst="rect">
            <a:avLst/>
          </a:prstGeom>
        </p:spPr>
      </p:pic>
      <p:pic>
        <p:nvPicPr>
          <p:cNvPr id="5" name="Picture 4">
            <a:extLst>
              <a:ext uri="{FF2B5EF4-FFF2-40B4-BE49-F238E27FC236}">
                <a16:creationId xmlns:a16="http://schemas.microsoft.com/office/drawing/2014/main" id="{1DE0F492-F0AB-924F-9FEA-30AD1700B229}"/>
              </a:ext>
            </a:extLst>
          </p:cNvPr>
          <p:cNvPicPr>
            <a:picLocks noChangeAspect="1"/>
          </p:cNvPicPr>
          <p:nvPr/>
        </p:nvPicPr>
        <p:blipFill>
          <a:blip r:embed="rId3"/>
          <a:stretch>
            <a:fillRect/>
          </a:stretch>
        </p:blipFill>
        <p:spPr>
          <a:xfrm>
            <a:off x="164387" y="2774021"/>
            <a:ext cx="4284323" cy="3211090"/>
          </a:xfrm>
          <a:prstGeom prst="rect">
            <a:avLst/>
          </a:prstGeom>
        </p:spPr>
      </p:pic>
      <p:sp>
        <p:nvSpPr>
          <p:cNvPr id="6" name="Frame 5">
            <a:extLst>
              <a:ext uri="{FF2B5EF4-FFF2-40B4-BE49-F238E27FC236}">
                <a16:creationId xmlns:a16="http://schemas.microsoft.com/office/drawing/2014/main" id="{C27FA3C0-7408-4C48-8D90-B81DD0F85C13}"/>
              </a:ext>
            </a:extLst>
          </p:cNvPr>
          <p:cNvSpPr/>
          <p:nvPr/>
        </p:nvSpPr>
        <p:spPr>
          <a:xfrm>
            <a:off x="1602769" y="2866490"/>
            <a:ext cx="513708" cy="459769"/>
          </a:xfrm>
          <a:prstGeom prst="fram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schemeClr val="tx1"/>
              </a:solidFill>
            </a:endParaRPr>
          </a:p>
        </p:txBody>
      </p:sp>
      <p:cxnSp>
        <p:nvCxnSpPr>
          <p:cNvPr id="8" name="Straight Arrow Connector 7">
            <a:extLst>
              <a:ext uri="{FF2B5EF4-FFF2-40B4-BE49-F238E27FC236}">
                <a16:creationId xmlns:a16="http://schemas.microsoft.com/office/drawing/2014/main" id="{2B098F27-12CB-FF48-9B5D-625C093AD327}"/>
              </a:ext>
            </a:extLst>
          </p:cNvPr>
          <p:cNvCxnSpPr/>
          <p:nvPr/>
        </p:nvCxnSpPr>
        <p:spPr>
          <a:xfrm>
            <a:off x="904126" y="2758008"/>
            <a:ext cx="601945" cy="180401"/>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pic>
        <p:nvPicPr>
          <p:cNvPr id="9" name="Picture 8">
            <a:extLst>
              <a:ext uri="{FF2B5EF4-FFF2-40B4-BE49-F238E27FC236}">
                <a16:creationId xmlns:a16="http://schemas.microsoft.com/office/drawing/2014/main" id="{A4703B14-A28A-E14E-87B4-9A86782BD58A}"/>
              </a:ext>
            </a:extLst>
          </p:cNvPr>
          <p:cNvPicPr>
            <a:picLocks noChangeAspect="1"/>
          </p:cNvPicPr>
          <p:nvPr/>
        </p:nvPicPr>
        <p:blipFill>
          <a:blip r:embed="rId4"/>
          <a:stretch>
            <a:fillRect/>
          </a:stretch>
        </p:blipFill>
        <p:spPr>
          <a:xfrm>
            <a:off x="4448710" y="2757669"/>
            <a:ext cx="4685016" cy="3227442"/>
          </a:xfrm>
          <a:prstGeom prst="rect">
            <a:avLst/>
          </a:prstGeom>
        </p:spPr>
      </p:pic>
      <p:sp>
        <p:nvSpPr>
          <p:cNvPr id="10" name="Frame 9">
            <a:extLst>
              <a:ext uri="{FF2B5EF4-FFF2-40B4-BE49-F238E27FC236}">
                <a16:creationId xmlns:a16="http://schemas.microsoft.com/office/drawing/2014/main" id="{0F26C206-44A8-1A45-9CCD-E84B1238C2B3}"/>
              </a:ext>
            </a:extLst>
          </p:cNvPr>
          <p:cNvSpPr/>
          <p:nvPr/>
        </p:nvSpPr>
        <p:spPr>
          <a:xfrm>
            <a:off x="4448710" y="3476274"/>
            <a:ext cx="961540" cy="386907"/>
          </a:xfrm>
          <a:prstGeom prst="fram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schemeClr val="tx1"/>
              </a:solidFill>
            </a:endParaRPr>
          </a:p>
        </p:txBody>
      </p:sp>
      <p:sp>
        <p:nvSpPr>
          <p:cNvPr id="12" name="Frame 11">
            <a:extLst>
              <a:ext uri="{FF2B5EF4-FFF2-40B4-BE49-F238E27FC236}">
                <a16:creationId xmlns:a16="http://schemas.microsoft.com/office/drawing/2014/main" id="{BDEC513B-F9C6-9343-B1E7-0538AF824192}"/>
              </a:ext>
            </a:extLst>
          </p:cNvPr>
          <p:cNvSpPr/>
          <p:nvPr/>
        </p:nvSpPr>
        <p:spPr>
          <a:xfrm>
            <a:off x="5410250" y="4736387"/>
            <a:ext cx="3826217" cy="554804"/>
          </a:xfrm>
          <a:prstGeom prst="fram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369014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500" y="1347469"/>
            <a:ext cx="7772400" cy="1362075"/>
          </a:xfrm>
        </p:spPr>
        <p:txBody>
          <a:bodyPr>
            <a:normAutofit fontScale="90000"/>
          </a:bodyPr>
          <a:lstStyle/>
          <a:p>
            <a:r>
              <a:rPr lang="en-US" dirty="0"/>
              <a:t>What Kinds of “Stuff” Can SBAC Provide Funding For?</a:t>
            </a:r>
          </a:p>
        </p:txBody>
      </p:sp>
      <p:sp>
        <p:nvSpPr>
          <p:cNvPr id="3" name="Text Placeholder 2"/>
          <p:cNvSpPr>
            <a:spLocks noGrp="1"/>
          </p:cNvSpPr>
          <p:nvPr>
            <p:ph type="body" sz="quarter" idx="10"/>
          </p:nvPr>
        </p:nvSpPr>
        <p:spPr/>
        <p:txBody>
          <a:bodyPr/>
          <a:lstStyle/>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2906" y="2709544"/>
            <a:ext cx="2543588" cy="1957445"/>
          </a:xfrm>
          <a:prstGeom prst="rect">
            <a:avLst/>
          </a:prstGeom>
        </p:spPr>
      </p:pic>
    </p:spTree>
    <p:extLst>
      <p:ext uri="{BB962C8B-B14F-4D97-AF65-F5344CB8AC3E}">
        <p14:creationId xmlns:p14="http://schemas.microsoft.com/office/powerpoint/2010/main" val="755273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Projects</a:t>
            </a:r>
          </a:p>
        </p:txBody>
      </p:sp>
      <p:sp>
        <p:nvSpPr>
          <p:cNvPr id="3" name="Content Placeholder 2"/>
          <p:cNvSpPr>
            <a:spLocks noGrp="1"/>
          </p:cNvSpPr>
          <p:nvPr>
            <p:ph idx="1"/>
          </p:nvPr>
        </p:nvSpPr>
        <p:spPr/>
        <p:txBody>
          <a:bodyPr/>
          <a:lstStyle/>
          <a:p>
            <a:r>
              <a:rPr lang="en-US" dirty="0"/>
              <a:t>SBAC can fund projects/programs that RSOs want to put on here at CMU</a:t>
            </a:r>
          </a:p>
          <a:p>
            <a:r>
              <a:rPr lang="en-US" dirty="0"/>
              <a:t>Examples: Movie showings, speakers, cultural food tasters, social issue advocacy events, on campus conferences, </a:t>
            </a:r>
            <a:r>
              <a:rPr lang="en-US" dirty="0" err="1"/>
              <a:t>etc</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2139286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Conferences</a:t>
            </a:r>
          </a:p>
        </p:txBody>
      </p:sp>
      <p:sp>
        <p:nvSpPr>
          <p:cNvPr id="3" name="Content Placeholder 2"/>
          <p:cNvSpPr>
            <a:spLocks noGrp="1"/>
          </p:cNvSpPr>
          <p:nvPr>
            <p:ph idx="1"/>
          </p:nvPr>
        </p:nvSpPr>
        <p:spPr/>
        <p:txBody>
          <a:bodyPr>
            <a:normAutofit/>
          </a:bodyPr>
          <a:lstStyle/>
          <a:p>
            <a:r>
              <a:rPr lang="en-US" dirty="0"/>
              <a:t>SBAC can also fund conferences that RSOs choose to participate in</a:t>
            </a:r>
          </a:p>
          <a:p>
            <a:r>
              <a:rPr lang="en-US" dirty="0"/>
              <a:t>A conference is defined “as any workshop or series program held on or off campus that provides students with an opportunity to bring back valuable information that develops individual students, the representing RSO and all CMU students”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21410063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7444" y="274638"/>
            <a:ext cx="6739355" cy="1143000"/>
          </a:xfrm>
        </p:spPr>
        <p:txBody>
          <a:bodyPr>
            <a:normAutofit fontScale="90000"/>
          </a:bodyPr>
          <a:lstStyle/>
          <a:p>
            <a:r>
              <a:rPr lang="en-US" dirty="0"/>
              <a:t>Conference Funding Limitations</a:t>
            </a:r>
          </a:p>
        </p:txBody>
      </p:sp>
      <p:sp>
        <p:nvSpPr>
          <p:cNvPr id="3" name="Content Placeholder 2"/>
          <p:cNvSpPr>
            <a:spLocks noGrp="1"/>
          </p:cNvSpPr>
          <p:nvPr>
            <p:ph idx="1"/>
          </p:nvPr>
        </p:nvSpPr>
        <p:spPr/>
        <p:txBody>
          <a:bodyPr/>
          <a:lstStyle/>
          <a:p>
            <a:r>
              <a:rPr lang="en-US" dirty="0"/>
              <a:t>Funding for conferences is limited to the following:</a:t>
            </a:r>
          </a:p>
          <a:p>
            <a:pPr lvl="1"/>
            <a:r>
              <a:rPr lang="en-US" dirty="0"/>
              <a:t>Registration fees</a:t>
            </a:r>
          </a:p>
          <a:p>
            <a:pPr lvl="1"/>
            <a:r>
              <a:rPr lang="en-US" dirty="0"/>
              <a:t>Accommodations (Hotel Expenses)</a:t>
            </a:r>
          </a:p>
          <a:p>
            <a:pPr lvl="1"/>
            <a:r>
              <a:rPr lang="en-US" dirty="0"/>
              <a:t>Transportation (Note that personal car travel expenses will NOT be funded by SBAC)</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186935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Project/Conference Manual</a:t>
            </a:r>
          </a:p>
        </p:txBody>
      </p:sp>
      <p:sp>
        <p:nvSpPr>
          <p:cNvPr id="3" name="Content Placeholder 2"/>
          <p:cNvSpPr>
            <a:spLocks noGrp="1"/>
          </p:cNvSpPr>
          <p:nvPr>
            <p:ph idx="1"/>
          </p:nvPr>
        </p:nvSpPr>
        <p:spPr/>
        <p:txBody>
          <a:bodyPr/>
          <a:lstStyle/>
          <a:p>
            <a:r>
              <a:rPr lang="en-US" dirty="0"/>
              <a:t>All projects/conferences/volunteerism trips </a:t>
            </a:r>
            <a:r>
              <a:rPr lang="en-US" b="1" u="sng" dirty="0"/>
              <a:t>must</a:t>
            </a:r>
            <a:r>
              <a:rPr lang="en-US" dirty="0"/>
              <a:t> meet criteria set out in the Project and Conference manuals</a:t>
            </a:r>
          </a:p>
          <a:p>
            <a:r>
              <a:rPr lang="en-US" dirty="0"/>
              <a:t>The manuals are documents that set out rules/requirements that projects and conferences must meet</a:t>
            </a:r>
          </a:p>
          <a:p>
            <a:r>
              <a:rPr lang="en-US" dirty="0"/>
              <a:t>These manuals can be found on the SBAC application!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462066" cy="1125148"/>
          </a:xfrm>
          <a:prstGeom prst="rect">
            <a:avLst/>
          </a:prstGeom>
        </p:spPr>
      </p:pic>
    </p:spTree>
    <p:extLst>
      <p:ext uri="{BB962C8B-B14F-4D97-AF65-F5344CB8AC3E}">
        <p14:creationId xmlns:p14="http://schemas.microsoft.com/office/powerpoint/2010/main" val="1312767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500" y="1219947"/>
            <a:ext cx="7772400" cy="1362075"/>
          </a:xfrm>
        </p:spPr>
        <p:txBody>
          <a:bodyPr>
            <a:normAutofit fontScale="90000"/>
          </a:bodyPr>
          <a:lstStyle/>
          <a:p>
            <a:r>
              <a:rPr lang="en-US" dirty="0"/>
              <a:t>If You’ve Made it to this Point, go ahead and apply!</a:t>
            </a:r>
          </a:p>
        </p:txBody>
      </p:sp>
      <p:sp>
        <p:nvSpPr>
          <p:cNvPr id="3" name="Text Placeholder 2"/>
          <p:cNvSpPr>
            <a:spLocks noGrp="1"/>
          </p:cNvSpPr>
          <p:nvPr>
            <p:ph type="body" sz="quarter" idx="10"/>
          </p:nvPr>
        </p:nvSpPr>
        <p:spPr/>
        <p:txBody>
          <a:bodyPr/>
          <a:lstStyle/>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4116" y="2582022"/>
            <a:ext cx="2681168" cy="2063321"/>
          </a:xfrm>
          <a:prstGeom prst="rect">
            <a:avLst/>
          </a:prstGeom>
        </p:spPr>
      </p:pic>
    </p:spTree>
    <p:extLst>
      <p:ext uri="{BB962C8B-B14F-4D97-AF65-F5344CB8AC3E}">
        <p14:creationId xmlns:p14="http://schemas.microsoft.com/office/powerpoint/2010/main" val="3553369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Makeup</a:t>
            </a:r>
          </a:p>
        </p:txBody>
      </p:sp>
      <p:sp>
        <p:nvSpPr>
          <p:cNvPr id="3" name="Content Placeholder 2"/>
          <p:cNvSpPr>
            <a:spLocks noGrp="1"/>
          </p:cNvSpPr>
          <p:nvPr>
            <p:ph idx="1"/>
          </p:nvPr>
        </p:nvSpPr>
        <p:spPr/>
        <p:txBody>
          <a:bodyPr anchor="t">
            <a:normAutofit/>
          </a:bodyPr>
          <a:lstStyle/>
          <a:p>
            <a:pPr algn="ctr"/>
            <a:r>
              <a:rPr lang="en-US" sz="3600" dirty="0"/>
              <a:t>To access the SBAC Funding Application:</a:t>
            </a:r>
            <a:endParaRPr lang="en-US" dirty="0"/>
          </a:p>
          <a:p>
            <a:pPr algn="ctr"/>
            <a:r>
              <a:rPr lang="en-US" dirty="0"/>
              <a:t>Go to the “Forms” tab on your RSO’s Engage Portal</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20352925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does it look like?</a:t>
            </a:r>
          </a:p>
        </p:txBody>
      </p:sp>
      <p:sp>
        <p:nvSpPr>
          <p:cNvPr id="3" name="Text Placeholder 2"/>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20982896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383"/>
            <a:ext cx="1619328" cy="1246171"/>
          </a:xfrm>
          <a:prstGeom prst="rect">
            <a:avLst/>
          </a:prstGeom>
        </p:spPr>
      </p:pic>
      <p:pic>
        <p:nvPicPr>
          <p:cNvPr id="3" name="Picture 2">
            <a:extLst>
              <a:ext uri="{FF2B5EF4-FFF2-40B4-BE49-F238E27FC236}">
                <a16:creationId xmlns:a16="http://schemas.microsoft.com/office/drawing/2014/main" id="{B58EEE48-F715-CA4B-959A-98CB5E211D85}"/>
              </a:ext>
            </a:extLst>
          </p:cNvPr>
          <p:cNvPicPr>
            <a:picLocks noChangeAspect="1"/>
          </p:cNvPicPr>
          <p:nvPr/>
        </p:nvPicPr>
        <p:blipFill>
          <a:blip r:embed="rId3"/>
          <a:stretch>
            <a:fillRect/>
          </a:stretch>
        </p:blipFill>
        <p:spPr>
          <a:xfrm>
            <a:off x="0" y="1196788"/>
            <a:ext cx="9144000" cy="4779390"/>
          </a:xfrm>
          <a:prstGeom prst="rect">
            <a:avLst/>
          </a:prstGeom>
        </p:spPr>
      </p:pic>
    </p:spTree>
    <p:extLst>
      <p:ext uri="{BB962C8B-B14F-4D97-AF65-F5344CB8AC3E}">
        <p14:creationId xmlns:p14="http://schemas.microsoft.com/office/powerpoint/2010/main" val="401425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383"/>
            <a:ext cx="1619328" cy="1246171"/>
          </a:xfrm>
          <a:prstGeom prst="rect">
            <a:avLst/>
          </a:prstGeom>
        </p:spPr>
      </p:pic>
      <p:pic>
        <p:nvPicPr>
          <p:cNvPr id="3" name="Picture 2">
            <a:extLst>
              <a:ext uri="{FF2B5EF4-FFF2-40B4-BE49-F238E27FC236}">
                <a16:creationId xmlns:a16="http://schemas.microsoft.com/office/drawing/2014/main" id="{9AC2BC0F-3D9A-9B4D-BE15-0FBB3DFCF66B}"/>
              </a:ext>
            </a:extLst>
          </p:cNvPr>
          <p:cNvPicPr>
            <a:picLocks noChangeAspect="1"/>
          </p:cNvPicPr>
          <p:nvPr/>
        </p:nvPicPr>
        <p:blipFill>
          <a:blip r:embed="rId3"/>
          <a:stretch>
            <a:fillRect/>
          </a:stretch>
        </p:blipFill>
        <p:spPr>
          <a:xfrm>
            <a:off x="289247" y="1196788"/>
            <a:ext cx="8565505" cy="4782391"/>
          </a:xfrm>
          <a:prstGeom prst="rect">
            <a:avLst/>
          </a:prstGeom>
        </p:spPr>
      </p:pic>
    </p:spTree>
    <p:extLst>
      <p:ext uri="{BB962C8B-B14F-4D97-AF65-F5344CB8AC3E}">
        <p14:creationId xmlns:p14="http://schemas.microsoft.com/office/powerpoint/2010/main" val="2399680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383"/>
            <a:ext cx="1619328" cy="1246171"/>
          </a:xfrm>
          <a:prstGeom prst="rect">
            <a:avLst/>
          </a:prstGeom>
        </p:spPr>
      </p:pic>
      <p:pic>
        <p:nvPicPr>
          <p:cNvPr id="3" name="Picture 2">
            <a:extLst>
              <a:ext uri="{FF2B5EF4-FFF2-40B4-BE49-F238E27FC236}">
                <a16:creationId xmlns:a16="http://schemas.microsoft.com/office/drawing/2014/main" id="{E249E25A-8EFC-414F-A151-85ADB946E4FF}"/>
              </a:ext>
            </a:extLst>
          </p:cNvPr>
          <p:cNvPicPr>
            <a:picLocks noChangeAspect="1"/>
          </p:cNvPicPr>
          <p:nvPr/>
        </p:nvPicPr>
        <p:blipFill>
          <a:blip r:embed="rId3"/>
          <a:stretch>
            <a:fillRect/>
          </a:stretch>
        </p:blipFill>
        <p:spPr>
          <a:xfrm>
            <a:off x="0" y="1196788"/>
            <a:ext cx="9144000" cy="4806584"/>
          </a:xfrm>
          <a:prstGeom prst="rect">
            <a:avLst/>
          </a:prstGeom>
        </p:spPr>
      </p:pic>
    </p:spTree>
    <p:extLst>
      <p:ext uri="{BB962C8B-B14F-4D97-AF65-F5344CB8AC3E}">
        <p14:creationId xmlns:p14="http://schemas.microsoft.com/office/powerpoint/2010/main" val="1463846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383"/>
            <a:ext cx="1619328" cy="1246171"/>
          </a:xfrm>
          <a:prstGeom prst="rect">
            <a:avLst/>
          </a:prstGeom>
        </p:spPr>
      </p:pic>
      <p:sp>
        <p:nvSpPr>
          <p:cNvPr id="6" name="Content Placeholder 5">
            <a:extLst>
              <a:ext uri="{FF2B5EF4-FFF2-40B4-BE49-F238E27FC236}">
                <a16:creationId xmlns:a16="http://schemas.microsoft.com/office/drawing/2014/main" id="{F1C14A94-001A-E047-B540-11AEE772A5D4}"/>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852B9F39-1776-3145-A983-99055D766B5A}"/>
              </a:ext>
            </a:extLst>
          </p:cNvPr>
          <p:cNvPicPr>
            <a:picLocks noChangeAspect="1"/>
          </p:cNvPicPr>
          <p:nvPr/>
        </p:nvPicPr>
        <p:blipFill>
          <a:blip r:embed="rId3"/>
          <a:stretch>
            <a:fillRect/>
          </a:stretch>
        </p:blipFill>
        <p:spPr>
          <a:xfrm>
            <a:off x="809664" y="1196788"/>
            <a:ext cx="7767263" cy="5306527"/>
          </a:xfrm>
          <a:prstGeom prst="rect">
            <a:avLst/>
          </a:prstGeom>
        </p:spPr>
      </p:pic>
    </p:spTree>
    <p:extLst>
      <p:ext uri="{BB962C8B-B14F-4D97-AF65-F5344CB8AC3E}">
        <p14:creationId xmlns:p14="http://schemas.microsoft.com/office/powerpoint/2010/main" val="19736610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383"/>
            <a:ext cx="1619328" cy="1246171"/>
          </a:xfrm>
          <a:prstGeom prst="rect">
            <a:avLst/>
          </a:prstGeom>
        </p:spPr>
      </p:pic>
      <p:sp>
        <p:nvSpPr>
          <p:cNvPr id="6" name="Content Placeholder 5">
            <a:extLst>
              <a:ext uri="{FF2B5EF4-FFF2-40B4-BE49-F238E27FC236}">
                <a16:creationId xmlns:a16="http://schemas.microsoft.com/office/drawing/2014/main" id="{5CE5BF7E-07E0-2540-BE41-5501F140EF2A}"/>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9B8ABAC8-9D14-3947-AA31-118096E13D30}"/>
              </a:ext>
            </a:extLst>
          </p:cNvPr>
          <p:cNvPicPr>
            <a:picLocks noChangeAspect="1"/>
          </p:cNvPicPr>
          <p:nvPr/>
        </p:nvPicPr>
        <p:blipFill>
          <a:blip r:embed="rId3"/>
          <a:stretch>
            <a:fillRect/>
          </a:stretch>
        </p:blipFill>
        <p:spPr>
          <a:xfrm>
            <a:off x="0" y="1389624"/>
            <a:ext cx="9144000" cy="4314620"/>
          </a:xfrm>
          <a:prstGeom prst="rect">
            <a:avLst/>
          </a:prstGeom>
        </p:spPr>
      </p:pic>
    </p:spTree>
    <p:extLst>
      <p:ext uri="{BB962C8B-B14F-4D97-AF65-F5344CB8AC3E}">
        <p14:creationId xmlns:p14="http://schemas.microsoft.com/office/powerpoint/2010/main" val="10611486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Box 2"/>
          <p:cNvSpPr txBox="1"/>
          <p:nvPr/>
        </p:nvSpPr>
        <p:spPr>
          <a:xfrm>
            <a:off x="139377" y="5378824"/>
            <a:ext cx="8874226" cy="369332"/>
          </a:xfrm>
          <a:prstGeom prst="rect">
            <a:avLst/>
          </a:prstGeom>
          <a:noFill/>
        </p:spPr>
        <p:txBody>
          <a:bodyPr wrap="square" rtlCol="0">
            <a:spAutoFit/>
          </a:bodyPr>
          <a:lstStyle/>
          <a:p>
            <a:r>
              <a:rPr lang="en-US" b="1" u="sng" dirty="0"/>
              <a:t>Documentation is key for an SBAC Application!</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383"/>
            <a:ext cx="1619328" cy="1246171"/>
          </a:xfrm>
          <a:prstGeom prst="rect">
            <a:avLst/>
          </a:prstGeom>
        </p:spPr>
      </p:pic>
      <p:pic>
        <p:nvPicPr>
          <p:cNvPr id="6" name="Picture 5">
            <a:extLst>
              <a:ext uri="{FF2B5EF4-FFF2-40B4-BE49-F238E27FC236}">
                <a16:creationId xmlns:a16="http://schemas.microsoft.com/office/drawing/2014/main" id="{087D0819-90F7-D643-A433-8372B3475967}"/>
              </a:ext>
            </a:extLst>
          </p:cNvPr>
          <p:cNvPicPr>
            <a:picLocks noChangeAspect="1"/>
          </p:cNvPicPr>
          <p:nvPr/>
        </p:nvPicPr>
        <p:blipFill>
          <a:blip r:embed="rId3"/>
          <a:stretch>
            <a:fillRect/>
          </a:stretch>
        </p:blipFill>
        <p:spPr>
          <a:xfrm>
            <a:off x="1619328" y="274638"/>
            <a:ext cx="6465605" cy="5067263"/>
          </a:xfrm>
          <a:prstGeom prst="rect">
            <a:avLst/>
          </a:prstGeom>
        </p:spPr>
      </p:pic>
    </p:spTree>
    <p:extLst>
      <p:ext uri="{BB962C8B-B14F-4D97-AF65-F5344CB8AC3E}">
        <p14:creationId xmlns:p14="http://schemas.microsoft.com/office/powerpoint/2010/main" val="7941200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86752" y="274638"/>
            <a:ext cx="7100047" cy="1143000"/>
          </a:xfrm>
        </p:spPr>
        <p:txBody>
          <a:bodyPr>
            <a:normAutofit fontScale="90000"/>
          </a:bodyPr>
          <a:lstStyle/>
          <a:p>
            <a:r>
              <a:rPr lang="en-US" dirty="0"/>
              <a:t>Budget Request Form Example</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551" y="1196789"/>
            <a:ext cx="6950898" cy="4525963"/>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74639"/>
            <a:ext cx="1976718" cy="1521204"/>
          </a:xfrm>
          <a:prstGeom prst="rect">
            <a:avLst/>
          </a:prstGeom>
        </p:spPr>
      </p:pic>
    </p:spTree>
    <p:extLst>
      <p:ext uri="{BB962C8B-B14F-4D97-AF65-F5344CB8AC3E}">
        <p14:creationId xmlns:p14="http://schemas.microsoft.com/office/powerpoint/2010/main" val="1235560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Important Information</a:t>
            </a:r>
          </a:p>
        </p:txBody>
      </p:sp>
      <p:sp>
        <p:nvSpPr>
          <p:cNvPr id="3" name="Content Placeholder 2"/>
          <p:cNvSpPr>
            <a:spLocks noGrp="1"/>
          </p:cNvSpPr>
          <p:nvPr>
            <p:ph idx="1"/>
          </p:nvPr>
        </p:nvSpPr>
        <p:spPr/>
        <p:txBody>
          <a:bodyPr>
            <a:normAutofit/>
          </a:bodyPr>
          <a:lstStyle/>
          <a:p>
            <a:r>
              <a:rPr lang="en-US" dirty="0"/>
              <a:t>Please review the corresponding guidelines for what kind of funding you are applying for</a:t>
            </a:r>
          </a:p>
          <a:p>
            <a:r>
              <a:rPr lang="en-US" dirty="0"/>
              <a:t>Apply as soon as possible – minimum of four weeks beforehand</a:t>
            </a:r>
          </a:p>
          <a:p>
            <a:r>
              <a:rPr lang="en-US" dirty="0"/>
              <a:t>Please be detailed and fill out the application as best as you can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5698263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500" y="1367865"/>
            <a:ext cx="7772400" cy="1362075"/>
          </a:xfrm>
        </p:spPr>
        <p:txBody>
          <a:bodyPr/>
          <a:lstStyle/>
          <a:p>
            <a:r>
              <a:rPr lang="en-US" dirty="0"/>
              <a:t>Other Frequent Questions</a:t>
            </a:r>
            <a:r>
              <a:rPr lang="is-IS" dirty="0"/>
              <a:t>…</a:t>
            </a:r>
            <a:endParaRPr lang="en-US" dirty="0"/>
          </a:p>
        </p:txBody>
      </p:sp>
      <p:sp>
        <p:nvSpPr>
          <p:cNvPr id="3" name="Text Placeholder 2"/>
          <p:cNvSpPr>
            <a:spLocks noGrp="1"/>
          </p:cNvSpPr>
          <p:nvPr>
            <p:ph type="body" sz="quarter" idx="10"/>
          </p:nvPr>
        </p:nvSpPr>
        <p:spPr/>
        <p:txBody>
          <a:bodyPr/>
          <a:lstStyle/>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1398" y="2983620"/>
            <a:ext cx="2506603" cy="1928983"/>
          </a:xfrm>
          <a:prstGeom prst="rect">
            <a:avLst/>
          </a:prstGeom>
        </p:spPr>
      </p:pic>
    </p:spTree>
    <p:extLst>
      <p:ext uri="{BB962C8B-B14F-4D97-AF65-F5344CB8AC3E}">
        <p14:creationId xmlns:p14="http://schemas.microsoft.com/office/powerpoint/2010/main" val="49911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7444" y="274638"/>
            <a:ext cx="6739355" cy="1143000"/>
          </a:xfrm>
        </p:spPr>
        <p:txBody>
          <a:bodyPr>
            <a:normAutofit fontScale="90000"/>
          </a:bodyPr>
          <a:lstStyle/>
          <a:p>
            <a:r>
              <a:rPr lang="en-US" dirty="0"/>
              <a:t>How much funding can RSOs receive?</a:t>
            </a:r>
          </a:p>
        </p:txBody>
      </p:sp>
      <p:sp>
        <p:nvSpPr>
          <p:cNvPr id="3" name="Content Placeholder 2"/>
          <p:cNvSpPr>
            <a:spLocks noGrp="1"/>
          </p:cNvSpPr>
          <p:nvPr>
            <p:ph idx="1"/>
          </p:nvPr>
        </p:nvSpPr>
        <p:spPr/>
        <p:txBody>
          <a:bodyPr>
            <a:normAutofit/>
          </a:bodyPr>
          <a:lstStyle/>
          <a:p>
            <a:r>
              <a:rPr lang="en-US" sz="2800" dirty="0"/>
              <a:t>There is no specific amount that any organization can receive but do </a:t>
            </a:r>
            <a:r>
              <a:rPr lang="en-US" sz="2800" b="1" u="sng" dirty="0"/>
              <a:t>NOT</a:t>
            </a:r>
            <a:r>
              <a:rPr lang="en-US" sz="2800" dirty="0"/>
              <a:t> expect that SBAC will fully fund any project or conference. Allocation decisions are at the discretion of the committee.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1623691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7444" y="274638"/>
            <a:ext cx="6739355" cy="1143000"/>
          </a:xfrm>
        </p:spPr>
        <p:txBody>
          <a:bodyPr>
            <a:normAutofit fontScale="90000"/>
          </a:bodyPr>
          <a:lstStyle/>
          <a:p>
            <a:r>
              <a:rPr lang="en-US"/>
              <a:t>How does the actual funding process </a:t>
            </a:r>
            <a:r>
              <a:rPr lang="en-US" dirty="0"/>
              <a:t>work?</a:t>
            </a:r>
          </a:p>
        </p:txBody>
      </p:sp>
      <p:sp>
        <p:nvSpPr>
          <p:cNvPr id="3" name="Content Placeholder 2"/>
          <p:cNvSpPr>
            <a:spLocks noGrp="1"/>
          </p:cNvSpPr>
          <p:nvPr>
            <p:ph idx="1"/>
          </p:nvPr>
        </p:nvSpPr>
        <p:spPr/>
        <p:txBody>
          <a:bodyPr/>
          <a:lstStyle/>
          <a:p>
            <a:r>
              <a:rPr lang="en-US" dirty="0"/>
              <a:t>SBAC operates on a reimbursement basis for conferences and some parts of projects</a:t>
            </a:r>
          </a:p>
          <a:p>
            <a:r>
              <a:rPr lang="en-US" dirty="0"/>
              <a:t>Honorariums for speakers are typically paid upfront</a:t>
            </a:r>
          </a:p>
          <a:p>
            <a:r>
              <a:rPr lang="en-US" dirty="0"/>
              <a:t>Reimbursement is almost always deposited to an RSO’s bank account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14732161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500" y="1206500"/>
            <a:ext cx="7772400" cy="1362075"/>
          </a:xfrm>
        </p:spPr>
        <p:txBody>
          <a:bodyPr>
            <a:normAutofit fontScale="90000"/>
          </a:bodyPr>
          <a:lstStyle/>
          <a:p>
            <a:r>
              <a:rPr lang="en-US" dirty="0"/>
              <a:t>Answer Questions to the Best of Your Ability!</a:t>
            </a:r>
          </a:p>
        </p:txBody>
      </p:sp>
      <p:sp>
        <p:nvSpPr>
          <p:cNvPr id="3" name="Text Placeholder 2"/>
          <p:cNvSpPr>
            <a:spLocks noGrp="1"/>
          </p:cNvSpPr>
          <p:nvPr>
            <p:ph type="body" sz="quarter" idx="10"/>
          </p:nvPr>
        </p:nvSpPr>
        <p:spPr>
          <a:xfrm>
            <a:off x="698500" y="2568575"/>
            <a:ext cx="7772400" cy="1362075"/>
          </a:xfrm>
        </p:spPr>
        <p:txBody>
          <a:bodyPr/>
          <a:lstStyle/>
          <a:p>
            <a:r>
              <a:rPr lang="en-US" dirty="0"/>
              <a:t>Come to me with any questions you have!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4404" y="2991558"/>
            <a:ext cx="2440591" cy="1878183"/>
          </a:xfrm>
          <a:prstGeom prst="rect">
            <a:avLst/>
          </a:prstGeom>
        </p:spPr>
      </p:pic>
    </p:spTree>
    <p:extLst>
      <p:ext uri="{BB962C8B-B14F-4D97-AF65-F5344CB8AC3E}">
        <p14:creationId xmlns:p14="http://schemas.microsoft.com/office/powerpoint/2010/main" val="2234966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All Information</a:t>
            </a:r>
            <a:r>
              <a:rPr lang="is-IS" dirty="0"/>
              <a:t>…</a:t>
            </a:r>
            <a:endParaRPr lang="en-US" dirty="0"/>
          </a:p>
        </p:txBody>
      </p:sp>
      <p:sp>
        <p:nvSpPr>
          <p:cNvPr id="3" name="Content Placeholder 2"/>
          <p:cNvSpPr>
            <a:spLocks noGrp="1"/>
          </p:cNvSpPr>
          <p:nvPr>
            <p:ph idx="1"/>
          </p:nvPr>
        </p:nvSpPr>
        <p:spPr/>
        <p:txBody>
          <a:bodyPr/>
          <a:lstStyle/>
          <a:p>
            <a:r>
              <a:rPr lang="en-US" dirty="0"/>
              <a:t>Go to </a:t>
            </a:r>
            <a:r>
              <a:rPr lang="en-US" dirty="0">
                <a:hlinkClick r:id="rId2"/>
              </a:rPr>
              <a:t>https://www.cmich.edu/ess/sai/StudentOrganizations/SBAC/Pages/default.aspx</a:t>
            </a:r>
            <a:r>
              <a:rPr lang="en-US" dirty="0"/>
              <a:t> </a:t>
            </a:r>
          </a:p>
          <a:p>
            <a:r>
              <a:rPr lang="en-US" dirty="0"/>
              <a:t>Email me at </a:t>
            </a:r>
            <a:r>
              <a:rPr lang="en-US" dirty="0" err="1"/>
              <a:t>sbac@cmich.edu</a:t>
            </a:r>
            <a:r>
              <a:rPr lang="en-US" dirty="0"/>
              <a:t> </a:t>
            </a:r>
          </a:p>
          <a:p>
            <a:r>
              <a:rPr lang="en-US" dirty="0"/>
              <a:t>Office Hours – By Appointment</a:t>
            </a:r>
          </a:p>
          <a:p>
            <a:pPr marL="0" indent="0">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4638"/>
            <a:ext cx="1947445" cy="1498677"/>
          </a:xfrm>
          <a:prstGeom prst="rect">
            <a:avLst/>
          </a:prstGeom>
        </p:spPr>
      </p:pic>
    </p:spTree>
    <p:extLst>
      <p:ext uri="{BB962C8B-B14F-4D97-AF65-F5344CB8AC3E}">
        <p14:creationId xmlns:p14="http://schemas.microsoft.com/office/powerpoint/2010/main" val="760645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98500" y="2287983"/>
            <a:ext cx="7772400" cy="1362075"/>
          </a:xfrm>
        </p:spPr>
        <p:txBody>
          <a:bodyPr/>
          <a:lstStyle/>
          <a:p>
            <a:r>
              <a:rPr lang="en-US" dirty="0"/>
              <a:t>Any Questions/Concerns?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7402" y="303704"/>
            <a:ext cx="3214595" cy="2473825"/>
          </a:xfrm>
          <a:prstGeom prst="rect">
            <a:avLst/>
          </a:prstGeom>
        </p:spPr>
      </p:pic>
    </p:spTree>
    <p:extLst>
      <p:ext uri="{BB962C8B-B14F-4D97-AF65-F5344CB8AC3E}">
        <p14:creationId xmlns:p14="http://schemas.microsoft.com/office/powerpoint/2010/main" val="872907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a:t>Thank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2967" y="367476"/>
            <a:ext cx="5778065" cy="4446571"/>
          </a:xfrm>
          <a:prstGeom prst="rect">
            <a:avLst/>
          </a:prstGeom>
        </p:spPr>
      </p:pic>
    </p:spTree>
    <p:extLst>
      <p:ext uri="{BB962C8B-B14F-4D97-AF65-F5344CB8AC3E}">
        <p14:creationId xmlns:p14="http://schemas.microsoft.com/office/powerpoint/2010/main" val="1768103220"/>
      </p:ext>
    </p:extLst>
  </p:cSld>
  <p:clrMapOvr>
    <a:masterClrMapping/>
  </p:clrMapOvr>
</p:sld>
</file>

<file path=ppt/theme/theme1.xml><?xml version="1.0" encoding="utf-8"?>
<a:theme xmlns:a="http://schemas.openxmlformats.org/drawingml/2006/main" name="Generic -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Generic - 1</Template>
  <TotalTime>2448</TotalTime>
  <Words>710</Words>
  <Application>Microsoft Macintosh PowerPoint</Application>
  <PresentationFormat>On-screen Show (4:3)</PresentationFormat>
  <Paragraphs>64</Paragraphs>
  <Slides>31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vt:i4>
      </vt:variant>
    </vt:vector>
  </HeadingPairs>
  <TitlesOfParts>
    <vt:vector size="34" baseType="lpstr">
      <vt:lpstr>Arial</vt:lpstr>
      <vt:lpstr>Calibri</vt:lpstr>
      <vt:lpstr>Generic - 1</vt:lpstr>
      <vt:lpstr>Student Government Association’s Student Budget Allocation Committee</vt:lpstr>
      <vt:lpstr>PowerPoint Presentation</vt:lpstr>
      <vt:lpstr>Committee Makeup</vt:lpstr>
      <vt:lpstr>What is the SBAC Process?</vt:lpstr>
      <vt:lpstr>Before applying, ask yourself…</vt:lpstr>
      <vt:lpstr>How to Register SGA Rep on Engage</vt:lpstr>
      <vt:lpstr>What is “good standing?”</vt:lpstr>
      <vt:lpstr>How do I apply for funding?</vt:lpstr>
      <vt:lpstr>What Kinds of “Stuff” Can SBAC Provide Funding For?</vt:lpstr>
      <vt:lpstr>Projects</vt:lpstr>
      <vt:lpstr>Conferences</vt:lpstr>
      <vt:lpstr>Conference Funding Limitations</vt:lpstr>
      <vt:lpstr>Project/Conference Manual</vt:lpstr>
      <vt:lpstr>If You’ve Made it to this Point, go ahead and apply!</vt:lpstr>
      <vt:lpstr>Application Makeup</vt:lpstr>
      <vt:lpstr>What does it look like?</vt:lpstr>
      <vt:lpstr>PowerPoint Presentation</vt:lpstr>
      <vt:lpstr>PowerPoint Presentation</vt:lpstr>
      <vt:lpstr>PowerPoint Presentation</vt:lpstr>
      <vt:lpstr>PowerPoint Presentation</vt:lpstr>
      <vt:lpstr>PowerPoint Presentation</vt:lpstr>
      <vt:lpstr>PowerPoint Presentation</vt:lpstr>
      <vt:lpstr>Budget Request Form Example</vt:lpstr>
      <vt:lpstr>Important Information</vt:lpstr>
      <vt:lpstr>Other Frequent Questions…</vt:lpstr>
      <vt:lpstr>How much funding can RSOs receive?</vt:lpstr>
      <vt:lpstr>How does the actual funding process work?</vt:lpstr>
      <vt:lpstr>Answer Questions to the Best of Your Ability!</vt:lpstr>
      <vt:lpstr>For All Information…</vt:lpstr>
      <vt:lpstr>Any Questions/Concerns?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Government Association’s Student Budget Allocation Committee</dc:title>
  <dc:creator>Matt Boak</dc:creator>
  <cp:lastModifiedBy>King, Katelyn Ann</cp:lastModifiedBy>
  <cp:revision>42</cp:revision>
  <dcterms:created xsi:type="dcterms:W3CDTF">2016-08-24T18:14:42Z</dcterms:created>
  <dcterms:modified xsi:type="dcterms:W3CDTF">2021-09-13T15:56:52Z</dcterms:modified>
</cp:coreProperties>
</file>